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59" r:id="rId5"/>
    <p:sldId id="261" r:id="rId6"/>
    <p:sldId id="262" r:id="rId7"/>
    <p:sldId id="263" r:id="rId8"/>
    <p:sldId id="264" r:id="rId9"/>
    <p:sldId id="265" r:id="rId10"/>
    <p:sldId id="266" r:id="rId11"/>
    <p:sldId id="267" r:id="rId12"/>
    <p:sldId id="272"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7BCF730-9908-4472-BF00-C4686C694226}"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2390163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CF730-9908-4472-BF00-C4686C694226}"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2929243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CF730-9908-4472-BF00-C4686C694226}"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2706593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7BCF730-9908-4472-BF00-C4686C694226}"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3767906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7BCF730-9908-4472-BF00-C4686C694226}"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4198944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7BCF730-9908-4472-BF00-C4686C694226}"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741010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7BCF730-9908-4472-BF00-C4686C694226}" type="datetimeFigureOut">
              <a:rPr lang="en-US" smtClean="0"/>
              <a:t>4/14/2014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2146776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7BCF730-9908-4472-BF00-C4686C694226}" type="datetimeFigureOut">
              <a:rPr lang="en-US" smtClean="0"/>
              <a:t>4/14/2014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3605288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CF730-9908-4472-BF00-C4686C694226}" type="datetimeFigureOut">
              <a:rPr lang="en-US" smtClean="0"/>
              <a:t>4/14/2014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124004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CF730-9908-4472-BF00-C4686C694226}"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11074073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BCF730-9908-4472-BF00-C4686C694226}"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8A60BB-8774-40B1-88D8-787B1C1C9397}" type="slidenum">
              <a:rPr lang="en-US" smtClean="0"/>
              <a:t>‹#›</a:t>
            </a:fld>
            <a:endParaRPr lang="en-US"/>
          </a:p>
        </p:txBody>
      </p:sp>
    </p:spTree>
    <p:extLst>
      <p:ext uri="{BB962C8B-B14F-4D97-AF65-F5344CB8AC3E}">
        <p14:creationId xmlns:p14="http://schemas.microsoft.com/office/powerpoint/2010/main" val="2603034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BCF730-9908-4472-BF00-C4686C694226}" type="datetimeFigureOut">
              <a:rPr lang="en-US" smtClean="0"/>
              <a:t>4/14/2014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8A60BB-8774-40B1-88D8-787B1C1C9397}" type="slidenum">
              <a:rPr lang="en-US" smtClean="0"/>
              <a:t>‹#›</a:t>
            </a:fld>
            <a:endParaRPr lang="en-US"/>
          </a:p>
        </p:txBody>
      </p:sp>
    </p:spTree>
    <p:extLst>
      <p:ext uri="{BB962C8B-B14F-4D97-AF65-F5344CB8AC3E}">
        <p14:creationId xmlns:p14="http://schemas.microsoft.com/office/powerpoint/2010/main" val="17642331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 </a:t>
            </a: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smtClean="0"/>
              <a:t>UNIT 13 – CONDITIONS OF PATENTABILITY</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smtClean="0"/>
          </a:p>
          <a:p>
            <a:endParaRPr lang="en-US" dirty="0"/>
          </a:p>
        </p:txBody>
      </p:sp>
    </p:spTree>
    <p:extLst>
      <p:ext uri="{BB962C8B-B14F-4D97-AF65-F5344CB8AC3E}">
        <p14:creationId xmlns:p14="http://schemas.microsoft.com/office/powerpoint/2010/main" val="2090903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dirty="0"/>
              <a:t>Similarly, an earlier </a:t>
            </a:r>
            <a:r>
              <a:rPr lang="en-US" b="1" dirty="0"/>
              <a:t>patent application that discloses the invention, even if it was actually published at the effective date of the later application, destroys the novelty of the later patent application for the same invention, whether or not the applicant knew about the earlier publication or previous patent.</a:t>
            </a:r>
          </a:p>
        </p:txBody>
      </p:sp>
    </p:spTree>
    <p:extLst>
      <p:ext uri="{BB962C8B-B14F-4D97-AF65-F5344CB8AC3E}">
        <p14:creationId xmlns:p14="http://schemas.microsoft.com/office/powerpoint/2010/main" val="36448563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dirty="0"/>
              <a:t>The requirement of novelty exists to ensure </a:t>
            </a:r>
            <a:r>
              <a:rPr lang="en-US" b="1" dirty="0"/>
              <a:t>that the public interest is not prejudiced by the grant of the patent over something that is already in the public domain. </a:t>
            </a:r>
            <a:endParaRPr lang="en-US" b="1" dirty="0" smtClean="0"/>
          </a:p>
          <a:p>
            <a:pPr algn="just"/>
            <a:r>
              <a:rPr lang="en-US" dirty="0" smtClean="0"/>
              <a:t>This </a:t>
            </a:r>
            <a:r>
              <a:rPr lang="en-US" dirty="0"/>
              <a:t>is in line with the purpose of the patent system, which exists to encourage fresh innovation.</a:t>
            </a:r>
          </a:p>
          <a:p>
            <a:pPr algn="just"/>
            <a:endParaRPr lang="en-US" dirty="0"/>
          </a:p>
        </p:txBody>
      </p:sp>
    </p:spTree>
    <p:extLst>
      <p:ext uri="{BB962C8B-B14F-4D97-AF65-F5344CB8AC3E}">
        <p14:creationId xmlns:p14="http://schemas.microsoft.com/office/powerpoint/2010/main" val="2509515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Disclosure</a:t>
            </a:r>
            <a:endParaRPr lang="en-US" dirty="0"/>
          </a:p>
          <a:p>
            <a:pPr algn="just"/>
            <a:r>
              <a:rPr lang="en-US" dirty="0"/>
              <a:t>If there is </a:t>
            </a:r>
            <a:r>
              <a:rPr lang="en-US" b="1" dirty="0"/>
              <a:t>any disclosure of the invention before the effective or priority date this may be fatal to the patent application as novelty will be </a:t>
            </a:r>
            <a:r>
              <a:rPr lang="en-US" b="1" dirty="0" smtClean="0"/>
              <a:t>destroyed.</a:t>
            </a:r>
            <a:endParaRPr lang="en-US" b="1" dirty="0"/>
          </a:p>
        </p:txBody>
      </p:sp>
    </p:spTree>
    <p:extLst>
      <p:ext uri="{BB962C8B-B14F-4D97-AF65-F5344CB8AC3E}">
        <p14:creationId xmlns:p14="http://schemas.microsoft.com/office/powerpoint/2010/main" val="1216789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Exceptions to Destruction of Novelty</a:t>
            </a:r>
            <a:endParaRPr lang="en-US" b="1" dirty="0"/>
          </a:p>
          <a:p>
            <a:pPr algn="just"/>
            <a:r>
              <a:rPr lang="en-US" dirty="0"/>
              <a:t>The Patents Act provides a number of </a:t>
            </a:r>
            <a:r>
              <a:rPr lang="en-US" b="1" dirty="0"/>
              <a:t>exceptions to allow the novelty requirement of a patent not to be destroyed either because the patent has been made available to the public or has been disclosed or used</a:t>
            </a:r>
            <a:r>
              <a:rPr lang="en-US" dirty="0"/>
              <a:t>. </a:t>
            </a:r>
            <a:endParaRPr lang="en-US" dirty="0" smtClean="0"/>
          </a:p>
          <a:p>
            <a:pPr algn="just"/>
            <a:r>
              <a:rPr lang="en-US" dirty="0" smtClean="0"/>
              <a:t>These </a:t>
            </a:r>
            <a:r>
              <a:rPr lang="en-US" dirty="0"/>
              <a:t>exceptions are available:</a:t>
            </a:r>
          </a:p>
          <a:p>
            <a:pPr algn="just"/>
            <a:endParaRPr lang="en-US" dirty="0"/>
          </a:p>
        </p:txBody>
      </p:sp>
    </p:spTree>
    <p:extLst>
      <p:ext uri="{BB962C8B-B14F-4D97-AF65-F5344CB8AC3E}">
        <p14:creationId xmlns:p14="http://schemas.microsoft.com/office/powerpoint/2010/main" val="3654854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lvl="0" algn="just"/>
            <a:r>
              <a:rPr lang="en-US" b="1" dirty="0" smtClean="0"/>
              <a:t>(a) where </a:t>
            </a:r>
            <a:r>
              <a:rPr lang="en-US" b="1" dirty="0"/>
              <a:t>a patent is worked or used by way of reasonable technical trial or experiment by the applicant or any person or persons from or through whom such applicant has derived his right or title; </a:t>
            </a:r>
          </a:p>
          <a:p>
            <a:pPr lvl="0" algn="just"/>
            <a:r>
              <a:rPr lang="en-US" b="1" dirty="0" smtClean="0"/>
              <a:t>(b) applications </a:t>
            </a:r>
            <a:r>
              <a:rPr lang="en-US" b="1" dirty="0"/>
              <a:t>for patents relating to the Paris Convention for the protection of industrial property if lodged in Zambia within 12 months after the effective or priority date of the first application for protection in the first convention country in which the application was made;  </a:t>
            </a:r>
          </a:p>
          <a:p>
            <a:pPr marL="0" indent="0">
              <a:buNone/>
            </a:pPr>
            <a:endParaRPr lang="en-US" dirty="0"/>
          </a:p>
          <a:p>
            <a:pPr algn="just"/>
            <a:endParaRPr lang="en-US" dirty="0"/>
          </a:p>
        </p:txBody>
      </p:sp>
    </p:spTree>
    <p:extLst>
      <p:ext uri="{BB962C8B-B14F-4D97-AF65-F5344CB8AC3E}">
        <p14:creationId xmlns:p14="http://schemas.microsoft.com/office/powerpoint/2010/main" val="204544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smtClean="0"/>
              <a:t>(c) where </a:t>
            </a:r>
            <a:r>
              <a:rPr lang="en-US" b="1" dirty="0"/>
              <a:t>an invention is communicated through any agreement or arrangement made by or on behalf of the government of Zambia with the government of any country for the supply or mutual exchange of information or articles relating to the invention, and as a result of such agreement or arrangement the invention is published, made, used, exercised or vended, or an application for a patent has been granted on such an application</a:t>
            </a:r>
            <a:endParaRPr lang="en-US" b="1" dirty="0"/>
          </a:p>
        </p:txBody>
      </p:sp>
    </p:spTree>
    <p:extLst>
      <p:ext uri="{BB962C8B-B14F-4D97-AF65-F5344CB8AC3E}">
        <p14:creationId xmlns:p14="http://schemas.microsoft.com/office/powerpoint/2010/main" val="4039527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(d) where </a:t>
            </a:r>
            <a:r>
              <a:rPr lang="en-US" b="1" dirty="0"/>
              <a:t>the invention applied for was published, used or known prior to the effective or priority date of the application and the applicant proves that the publication or use was made without his knowledge or consent, and that the matter published or used was derived or obtained from him.</a:t>
            </a:r>
            <a:endParaRPr lang="en-US" b="1" dirty="0"/>
          </a:p>
        </p:txBody>
      </p:sp>
    </p:spTree>
    <p:extLst>
      <p:ext uri="{BB962C8B-B14F-4D97-AF65-F5344CB8AC3E}">
        <p14:creationId xmlns:p14="http://schemas.microsoft.com/office/powerpoint/2010/main" val="2104935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Inventive Step</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t>Not everything that is new is patentable. The next requirement that the invention must </a:t>
            </a:r>
            <a:r>
              <a:rPr lang="en-US" b="1" dirty="0"/>
              <a:t>satisfy in order for it to qualify for patentability is that it must involve an inventive step. </a:t>
            </a:r>
            <a:endParaRPr lang="en-US" b="1" dirty="0" smtClean="0"/>
          </a:p>
          <a:p>
            <a:pPr algn="just"/>
            <a:r>
              <a:rPr lang="en-US" dirty="0" smtClean="0"/>
              <a:t>This </a:t>
            </a:r>
            <a:r>
              <a:rPr lang="en-US" dirty="0"/>
              <a:t>does </a:t>
            </a:r>
            <a:r>
              <a:rPr lang="en-US" b="1" dirty="0"/>
              <a:t>not require an invention to be revolutionary but simply that the subject matter of the patent is not an obvious or routine development.</a:t>
            </a:r>
            <a:endParaRPr lang="en-US" b="1" dirty="0"/>
          </a:p>
        </p:txBody>
      </p:sp>
    </p:spTree>
    <p:extLst>
      <p:ext uri="{BB962C8B-B14F-4D97-AF65-F5344CB8AC3E}">
        <p14:creationId xmlns:p14="http://schemas.microsoft.com/office/powerpoint/2010/main" val="295512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Inventive Step</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An invention involves an inventive step if it would not have been obvious to the person skilled in the art at the priority or effective date of the application for the patent, in view of the common knowledge of the person skilled in the art. </a:t>
            </a:r>
            <a:endParaRPr lang="en-US" b="1" dirty="0" smtClean="0"/>
          </a:p>
          <a:p>
            <a:pPr algn="just"/>
            <a:r>
              <a:rPr lang="en-US" dirty="0" smtClean="0"/>
              <a:t>The </a:t>
            </a:r>
            <a:r>
              <a:rPr lang="en-US" dirty="0"/>
              <a:t>key issues therefore, are whether the person </a:t>
            </a:r>
            <a:r>
              <a:rPr lang="en-US" b="1" dirty="0"/>
              <a:t>skilled in the art would find the results achieved ‘surprising’ or unexpected or mere routine and what is considered to be ‘common general knowledge’.</a:t>
            </a:r>
          </a:p>
          <a:p>
            <a:pPr algn="just"/>
            <a:endParaRPr lang="en-US" dirty="0"/>
          </a:p>
        </p:txBody>
      </p:sp>
    </p:spTree>
    <p:extLst>
      <p:ext uri="{BB962C8B-B14F-4D97-AF65-F5344CB8AC3E}">
        <p14:creationId xmlns:p14="http://schemas.microsoft.com/office/powerpoint/2010/main" val="17639168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Industrial Application</a:t>
            </a:r>
            <a:br>
              <a:rPr lang="en-US" b="1" dirty="0"/>
            </a:br>
            <a:endParaRPr lang="en-US" dirty="0"/>
          </a:p>
        </p:txBody>
      </p:sp>
      <p:sp>
        <p:nvSpPr>
          <p:cNvPr id="3" name="Content Placeholder 2"/>
          <p:cNvSpPr>
            <a:spLocks noGrp="1"/>
          </p:cNvSpPr>
          <p:nvPr>
            <p:ph idx="1"/>
          </p:nvPr>
        </p:nvSpPr>
        <p:spPr/>
        <p:txBody>
          <a:bodyPr/>
          <a:lstStyle/>
          <a:p>
            <a:pPr algn="just"/>
            <a:r>
              <a:rPr lang="en-US" dirty="0"/>
              <a:t>The third key requirement of the Patents Act is that in order to be eligible for a patent, an </a:t>
            </a:r>
            <a:r>
              <a:rPr lang="en-US" b="1" dirty="0"/>
              <a:t>invention must be capable of industrial application. </a:t>
            </a:r>
            <a:endParaRPr lang="en-US" b="1" dirty="0" smtClean="0"/>
          </a:p>
          <a:p>
            <a:pPr algn="just"/>
            <a:r>
              <a:rPr lang="en-US" dirty="0" smtClean="0"/>
              <a:t>Under </a:t>
            </a:r>
            <a:r>
              <a:rPr lang="en-US" dirty="0"/>
              <a:t>Section 2 of the Act the invention whether it relates to a product or process </a:t>
            </a:r>
            <a:r>
              <a:rPr lang="en-US" b="1" dirty="0"/>
              <a:t>must be capable of being used or applied in trade or industry.</a:t>
            </a:r>
          </a:p>
          <a:p>
            <a:pPr algn="just"/>
            <a:endParaRPr lang="en-US" dirty="0"/>
          </a:p>
        </p:txBody>
      </p:sp>
    </p:spTree>
    <p:extLst>
      <p:ext uri="{BB962C8B-B14F-4D97-AF65-F5344CB8AC3E}">
        <p14:creationId xmlns:p14="http://schemas.microsoft.com/office/powerpoint/2010/main" val="3128320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Presentation</a:t>
            </a:r>
            <a:endParaRPr lang="en-US" dirty="0"/>
          </a:p>
        </p:txBody>
      </p:sp>
      <p:sp>
        <p:nvSpPr>
          <p:cNvPr id="3" name="Content Placeholder 2"/>
          <p:cNvSpPr>
            <a:spLocks noGrp="1"/>
          </p:cNvSpPr>
          <p:nvPr>
            <p:ph idx="1"/>
          </p:nvPr>
        </p:nvSpPr>
        <p:spPr/>
        <p:txBody>
          <a:bodyPr/>
          <a:lstStyle/>
          <a:p>
            <a:r>
              <a:rPr lang="en-US" b="1" dirty="0" smtClean="0"/>
              <a:t>Introduction </a:t>
            </a:r>
          </a:p>
          <a:p>
            <a:r>
              <a:rPr lang="en-US" b="1" dirty="0" smtClean="0"/>
              <a:t>Novelty</a:t>
            </a:r>
            <a:endParaRPr lang="en-US" b="1" dirty="0" smtClean="0"/>
          </a:p>
          <a:p>
            <a:r>
              <a:rPr lang="en-US" b="1" dirty="0" smtClean="0"/>
              <a:t>Inventive Step</a:t>
            </a:r>
          </a:p>
          <a:p>
            <a:r>
              <a:rPr lang="en-US" b="1" dirty="0" smtClean="0"/>
              <a:t>Industrial Application</a:t>
            </a:r>
          </a:p>
          <a:p>
            <a:r>
              <a:rPr lang="en-US" b="1" dirty="0" smtClean="0"/>
              <a:t>Patentable Subject </a:t>
            </a:r>
            <a:r>
              <a:rPr lang="en-US" b="1" dirty="0" smtClean="0"/>
              <a:t>Matter</a:t>
            </a:r>
          </a:p>
          <a:p>
            <a:r>
              <a:rPr lang="en-US" b="1" dirty="0" smtClean="0"/>
              <a:t>Disclosure of Invention </a:t>
            </a:r>
            <a:endParaRPr lang="en-US" b="1" dirty="0"/>
          </a:p>
        </p:txBody>
      </p:sp>
    </p:spTree>
    <p:extLst>
      <p:ext uri="{BB962C8B-B14F-4D97-AF65-F5344CB8AC3E}">
        <p14:creationId xmlns:p14="http://schemas.microsoft.com/office/powerpoint/2010/main" val="5920776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Industrial Application</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An invention must therefore, be of a kind that can be applied for practical purposes, not be purely theoretical. </a:t>
            </a:r>
            <a:endParaRPr lang="en-US" b="1" dirty="0" smtClean="0"/>
          </a:p>
          <a:p>
            <a:pPr algn="just"/>
            <a:r>
              <a:rPr lang="en-US" dirty="0" smtClean="0"/>
              <a:t>If </a:t>
            </a:r>
            <a:r>
              <a:rPr lang="en-US" dirty="0"/>
              <a:t>the invention is intended to </a:t>
            </a:r>
            <a:r>
              <a:rPr lang="en-US" b="1" dirty="0"/>
              <a:t>be a product or part of a product, it should be possible to make that product. </a:t>
            </a:r>
            <a:endParaRPr lang="en-US" b="1" dirty="0" smtClean="0"/>
          </a:p>
          <a:p>
            <a:pPr algn="just"/>
            <a:r>
              <a:rPr lang="en-US" dirty="0" smtClean="0"/>
              <a:t>If </a:t>
            </a:r>
            <a:r>
              <a:rPr lang="en-US" dirty="0"/>
              <a:t>the invention on the other hand, is intended to </a:t>
            </a:r>
            <a:r>
              <a:rPr lang="en-US" b="1" dirty="0"/>
              <a:t>be a process or part of the process, it should be possible to carry that process out or use it in practice.</a:t>
            </a:r>
          </a:p>
          <a:p>
            <a:pPr algn="just"/>
            <a:endParaRPr lang="en-US" dirty="0"/>
          </a:p>
        </p:txBody>
      </p:sp>
    </p:spTree>
    <p:extLst>
      <p:ext uri="{BB962C8B-B14F-4D97-AF65-F5344CB8AC3E}">
        <p14:creationId xmlns:p14="http://schemas.microsoft.com/office/powerpoint/2010/main" val="372955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An invention, though it satisfies the requirements of patentability namely novelty, inventive step and industrial application, will not qualify for patentability if it does not fall within the scope of patentable subject matter. </a:t>
            </a:r>
            <a:endParaRPr lang="en-US" b="1" dirty="0" smtClean="0"/>
          </a:p>
          <a:p>
            <a:pPr algn="just"/>
            <a:r>
              <a:rPr lang="en-US" dirty="0" smtClean="0"/>
              <a:t>Patentable </a:t>
            </a:r>
            <a:r>
              <a:rPr lang="en-US" dirty="0"/>
              <a:t>subject matter is established by a </a:t>
            </a:r>
            <a:r>
              <a:rPr lang="en-US" b="1" dirty="0"/>
              <a:t>patent law, and is usually defined in terms of the exceptions to patentability, the general view being that patent protection shall be available for inventions in all fields of technology.</a:t>
            </a:r>
          </a:p>
          <a:p>
            <a:pPr algn="just"/>
            <a:endParaRPr lang="en-US" dirty="0"/>
          </a:p>
        </p:txBody>
      </p:sp>
    </p:spTree>
    <p:extLst>
      <p:ext uri="{BB962C8B-B14F-4D97-AF65-F5344CB8AC3E}">
        <p14:creationId xmlns:p14="http://schemas.microsoft.com/office/powerpoint/2010/main" val="1251405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Examples of fields of technology that a patent law may exclude from the scope of patentable subject matter include</a:t>
            </a:r>
            <a:r>
              <a:rPr lang="en-US" dirty="0" smtClean="0"/>
              <a:t>:</a:t>
            </a:r>
            <a:endParaRPr lang="en-US" dirty="0"/>
          </a:p>
          <a:p>
            <a:pPr lvl="0" algn="just"/>
            <a:r>
              <a:rPr lang="en-US" b="1" dirty="0" smtClean="0"/>
              <a:t>(a) discoveries </a:t>
            </a:r>
            <a:r>
              <a:rPr lang="en-US" b="1" dirty="0"/>
              <a:t>of materials or substance already existing in nature</a:t>
            </a:r>
            <a:r>
              <a:rPr lang="en-US" b="1" dirty="0" smtClean="0"/>
              <a:t>;</a:t>
            </a:r>
            <a:endParaRPr lang="en-US" b="1" dirty="0"/>
          </a:p>
          <a:p>
            <a:pPr lvl="0" algn="just"/>
            <a:r>
              <a:rPr lang="en-US" b="1" dirty="0" smtClean="0"/>
              <a:t>(b) scientific </a:t>
            </a:r>
            <a:r>
              <a:rPr lang="en-US" b="1" dirty="0"/>
              <a:t>theories or mathematical methods</a:t>
            </a:r>
            <a:r>
              <a:rPr lang="en-US" b="1" dirty="0" smtClean="0"/>
              <a:t>;</a:t>
            </a:r>
            <a:endParaRPr lang="en-US" b="1" dirty="0"/>
          </a:p>
          <a:p>
            <a:pPr lvl="0" algn="just"/>
            <a:r>
              <a:rPr lang="en-US" b="1" dirty="0" smtClean="0"/>
              <a:t>(c) plant </a:t>
            </a:r>
            <a:r>
              <a:rPr lang="en-US" b="1" dirty="0"/>
              <a:t>or animal varieties, or essentially biological processes for the production of such plant or animal varieties, other than microbiological processes;</a:t>
            </a:r>
          </a:p>
          <a:p>
            <a:pPr algn="just"/>
            <a:endParaRPr lang="en-US" dirty="0"/>
          </a:p>
        </p:txBody>
      </p:sp>
    </p:spTree>
    <p:extLst>
      <p:ext uri="{BB962C8B-B14F-4D97-AF65-F5344CB8AC3E}">
        <p14:creationId xmlns:p14="http://schemas.microsoft.com/office/powerpoint/2010/main" val="35242375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lnSpcReduction="10000"/>
          </a:bodyPr>
          <a:lstStyle/>
          <a:p>
            <a:pPr lvl="0" algn="just"/>
            <a:r>
              <a:rPr lang="en-US" b="1" dirty="0" smtClean="0"/>
              <a:t>(d) schemes</a:t>
            </a:r>
            <a:r>
              <a:rPr lang="en-US" b="1" dirty="0"/>
              <a:t>, rules or methods of doing business, performing purely mental acts or playing games</a:t>
            </a:r>
            <a:r>
              <a:rPr lang="en-US" b="1" dirty="0" smtClean="0"/>
              <a:t>;</a:t>
            </a:r>
            <a:endParaRPr lang="en-US" b="1" dirty="0"/>
          </a:p>
          <a:p>
            <a:pPr lvl="0" algn="just"/>
            <a:r>
              <a:rPr lang="en-US" b="1" dirty="0" smtClean="0"/>
              <a:t>(e) methods </a:t>
            </a:r>
            <a:r>
              <a:rPr lang="en-US" b="1" dirty="0"/>
              <a:t>for treatment of the human or animal body by surgery or therapy, as well as diagnostic methods</a:t>
            </a:r>
            <a:r>
              <a:rPr lang="en-US" b="1" dirty="0" smtClean="0"/>
              <a:t>;</a:t>
            </a:r>
            <a:endParaRPr lang="en-US" b="1" dirty="0"/>
          </a:p>
          <a:p>
            <a:pPr lvl="0" algn="just"/>
            <a:r>
              <a:rPr lang="en-US" b="1" dirty="0" smtClean="0"/>
              <a:t>(f) mere </a:t>
            </a:r>
            <a:r>
              <a:rPr lang="en-US" b="1" dirty="0"/>
              <a:t>presentations of information; </a:t>
            </a:r>
            <a:r>
              <a:rPr lang="en-US" b="1" dirty="0" smtClean="0"/>
              <a:t>and</a:t>
            </a:r>
            <a:endParaRPr lang="en-US" b="1" dirty="0"/>
          </a:p>
          <a:p>
            <a:pPr algn="just"/>
            <a:r>
              <a:rPr lang="en-US" b="1" dirty="0" smtClean="0"/>
              <a:t>(g) computer </a:t>
            </a:r>
            <a:r>
              <a:rPr lang="en-US" b="1" dirty="0"/>
              <a:t>software in a certain limited context.</a:t>
            </a:r>
            <a:endParaRPr lang="en-US" b="1" dirty="0"/>
          </a:p>
        </p:txBody>
      </p:sp>
    </p:spTree>
    <p:extLst>
      <p:ext uri="{BB962C8B-B14F-4D97-AF65-F5344CB8AC3E}">
        <p14:creationId xmlns:p14="http://schemas.microsoft.com/office/powerpoint/2010/main" val="1970195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 Patents Act </a:t>
            </a:r>
            <a:r>
              <a:rPr lang="en-US" dirty="0" smtClean="0"/>
              <a:t>also </a:t>
            </a:r>
            <a:r>
              <a:rPr lang="en-US" b="1" dirty="0" smtClean="0"/>
              <a:t>provides </a:t>
            </a:r>
            <a:r>
              <a:rPr lang="en-US" b="1" dirty="0"/>
              <a:t>circumstances under which a patent application can be </a:t>
            </a:r>
            <a:r>
              <a:rPr lang="en-US" b="1" dirty="0" smtClean="0"/>
              <a:t>refused.</a:t>
            </a:r>
          </a:p>
          <a:p>
            <a:pPr algn="just"/>
            <a:r>
              <a:rPr lang="en-US" dirty="0" smtClean="0"/>
              <a:t>These </a:t>
            </a:r>
            <a:r>
              <a:rPr lang="en-US" dirty="0"/>
              <a:t>circumstances are</a:t>
            </a:r>
            <a:r>
              <a:rPr lang="en-US" dirty="0" smtClean="0"/>
              <a:t>:</a:t>
            </a:r>
            <a:endParaRPr lang="en-US" dirty="0"/>
          </a:p>
          <a:p>
            <a:r>
              <a:rPr lang="en-US" b="1" dirty="0"/>
              <a:t>(i)      Where a patent application is frivolous on the ground that it claims as </a:t>
            </a:r>
            <a:r>
              <a:rPr lang="en-US" b="1" dirty="0" smtClean="0"/>
              <a:t>an invention </a:t>
            </a:r>
            <a:r>
              <a:rPr lang="en-US" b="1" dirty="0"/>
              <a:t>anything obviously contrary to well-established natural laws</a:t>
            </a:r>
            <a:r>
              <a:rPr lang="en-US" b="1" dirty="0" smtClean="0"/>
              <a:t>;</a:t>
            </a:r>
            <a:endParaRPr lang="en-US" b="1" dirty="0"/>
          </a:p>
          <a:p>
            <a:r>
              <a:rPr lang="en-US" b="1" dirty="0"/>
              <a:t>(ii)    Where the use of the invention in respect of which the application is </a:t>
            </a:r>
            <a:r>
              <a:rPr lang="en-US" b="1" dirty="0" smtClean="0"/>
              <a:t>made would </a:t>
            </a:r>
            <a:r>
              <a:rPr lang="en-US" b="1" dirty="0"/>
              <a:t>be contrary to law or morality;</a:t>
            </a:r>
          </a:p>
          <a:p>
            <a:pPr marL="0" indent="0">
              <a:buNone/>
            </a:pPr>
            <a:endParaRPr lang="en-US" dirty="0"/>
          </a:p>
          <a:p>
            <a:pPr algn="just"/>
            <a:endParaRPr lang="en-US" dirty="0"/>
          </a:p>
        </p:txBody>
      </p:sp>
    </p:spTree>
    <p:extLst>
      <p:ext uri="{BB962C8B-B14F-4D97-AF65-F5344CB8AC3E}">
        <p14:creationId xmlns:p14="http://schemas.microsoft.com/office/powerpoint/2010/main" val="3026882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smtClean="0"/>
              <a:t>(</a:t>
            </a:r>
            <a:r>
              <a:rPr lang="en-US" b="1" dirty="0"/>
              <a:t>iii)    Where claims as an invention a substance capable of being used as food </a:t>
            </a:r>
            <a:r>
              <a:rPr lang="en-US" b="1" dirty="0" smtClean="0"/>
              <a:t>or           </a:t>
            </a:r>
            <a:r>
              <a:rPr lang="en-US" b="1" dirty="0"/>
              <a:t>medicine which is a mixture of known ingredients possessing only the </a:t>
            </a:r>
            <a:r>
              <a:rPr lang="en-US" b="1" dirty="0" smtClean="0"/>
              <a:t>aggregate </a:t>
            </a:r>
            <a:r>
              <a:rPr lang="en-US" b="1" dirty="0"/>
              <a:t>of the known properties of the ingredients, or that it claims as an </a:t>
            </a:r>
            <a:r>
              <a:rPr lang="en-US" b="1" dirty="0" smtClean="0"/>
              <a:t>invention </a:t>
            </a:r>
            <a:r>
              <a:rPr lang="en-US" b="1" dirty="0"/>
              <a:t>a process producing such a substance by mere admixture.</a:t>
            </a:r>
          </a:p>
          <a:p>
            <a:pPr algn="just"/>
            <a:endParaRPr lang="en-US" dirty="0"/>
          </a:p>
        </p:txBody>
      </p:sp>
    </p:spTree>
    <p:extLst>
      <p:ext uri="{BB962C8B-B14F-4D97-AF65-F5344CB8AC3E}">
        <p14:creationId xmlns:p14="http://schemas.microsoft.com/office/powerpoint/2010/main" val="6067298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a:t>The issue of whether an invention falls within the scope of patentable subject matter has been a subject of judicial interpretation in many jurisdictions. </a:t>
            </a:r>
            <a:endParaRPr lang="en-US" dirty="0" smtClean="0"/>
          </a:p>
          <a:p>
            <a:pPr algn="just"/>
            <a:r>
              <a:rPr lang="en-US" dirty="0" smtClean="0"/>
              <a:t>In </a:t>
            </a:r>
            <a:r>
              <a:rPr lang="en-US" i="1" dirty="0"/>
              <a:t>Diamond, Commissioner of Patents and Trademarks v </a:t>
            </a:r>
            <a:r>
              <a:rPr lang="en-US" i="1" dirty="0" err="1"/>
              <a:t>Chakrabarty</a:t>
            </a:r>
            <a:r>
              <a:rPr lang="en-US" dirty="0"/>
              <a:t>, the Supreme Court of the United States addressed the question of </a:t>
            </a:r>
            <a:r>
              <a:rPr lang="en-US" b="1" dirty="0"/>
              <a:t>whether an artificially created life form, in this case a new form of bacterium obtained by genetic alteration, is patentable subject matter.</a:t>
            </a:r>
            <a:r>
              <a:rPr lang="en-US" dirty="0"/>
              <a:t> </a:t>
            </a:r>
            <a:endParaRPr lang="en-US" dirty="0" smtClean="0"/>
          </a:p>
          <a:p>
            <a:pPr algn="just"/>
            <a:r>
              <a:rPr lang="en-US" dirty="0" smtClean="0"/>
              <a:t>The </a:t>
            </a:r>
            <a:r>
              <a:rPr lang="en-US" dirty="0"/>
              <a:t>court observed a boundary line between the </a:t>
            </a:r>
            <a:r>
              <a:rPr lang="en-US" b="1" dirty="0"/>
              <a:t>discovery of a naturally occurring life form which is not patentable, and the creation of a new life form.</a:t>
            </a:r>
          </a:p>
          <a:p>
            <a:pPr algn="just"/>
            <a:endParaRPr lang="en-US" dirty="0"/>
          </a:p>
        </p:txBody>
      </p:sp>
    </p:spTree>
    <p:extLst>
      <p:ext uri="{BB962C8B-B14F-4D97-AF65-F5344CB8AC3E}">
        <p14:creationId xmlns:p14="http://schemas.microsoft.com/office/powerpoint/2010/main" val="4123946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err="1"/>
              <a:t>Chakrabarty</a:t>
            </a:r>
            <a:r>
              <a:rPr lang="en-US" dirty="0"/>
              <a:t> had developed a new microorganism, a pseudomonas bacterium, which degraded hydrocarbons, and so was potentially useful in clearing up oil spills. The U.S Patent office had allowed patent claims to the method of producing the bacterium and an inoculum, but objected to a claim of ‘a bacterium from the genus pseudomonas containing therein at least two stable energy-generating plasmids, each of the said plasmids providing a separate hydrocarbon </a:t>
            </a:r>
            <a:r>
              <a:rPr lang="en-US" dirty="0" err="1"/>
              <a:t>degradative</a:t>
            </a:r>
            <a:r>
              <a:rPr lang="en-US" dirty="0"/>
              <a:t> pathway’. It rejected this claim on the basis that “as living things, microbes are not patentable subject matter.”</a:t>
            </a:r>
          </a:p>
          <a:p>
            <a:pPr algn="just"/>
            <a:endParaRPr lang="en-US" dirty="0"/>
          </a:p>
        </p:txBody>
      </p:sp>
    </p:spTree>
    <p:extLst>
      <p:ext uri="{BB962C8B-B14F-4D97-AF65-F5344CB8AC3E}">
        <p14:creationId xmlns:p14="http://schemas.microsoft.com/office/powerpoint/2010/main" val="37419524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The Supreme Court overruled this decision and allowed this claim. The court had to consider whether the fact that a bacterium was a living thing was sufficient to exclude it from patent protection. </a:t>
            </a:r>
            <a:endParaRPr lang="en-US" b="1" dirty="0" smtClean="0"/>
          </a:p>
          <a:p>
            <a:pPr algn="just"/>
            <a:r>
              <a:rPr lang="en-US" dirty="0" smtClean="0"/>
              <a:t>It </a:t>
            </a:r>
            <a:r>
              <a:rPr lang="en-US" dirty="0"/>
              <a:t>reviewed the purpose of the patent system, including the statement by legislators accompanying the 1952 Patent Act that Congress intended statutory subject matter </a:t>
            </a:r>
            <a:r>
              <a:rPr lang="en-US" b="1" dirty="0"/>
              <a:t>to “include anything under the sun that is made by man”.</a:t>
            </a:r>
          </a:p>
          <a:p>
            <a:pPr algn="just"/>
            <a:endParaRPr lang="en-US" dirty="0"/>
          </a:p>
        </p:txBody>
      </p:sp>
    </p:spTree>
    <p:extLst>
      <p:ext uri="{BB962C8B-B14F-4D97-AF65-F5344CB8AC3E}">
        <p14:creationId xmlns:p14="http://schemas.microsoft.com/office/powerpoint/2010/main" val="2452480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Patentable Subject Matter</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a:t>
            </a:r>
            <a:r>
              <a:rPr lang="en-US" dirty="0"/>
              <a:t>court acknowledged that, </a:t>
            </a:r>
            <a:r>
              <a:rPr lang="en-US" b="1" dirty="0"/>
              <a:t>“the laws of nature, physical phenomena, and abstract ideas have been held not patentable….Thus, a new mineral discovered in the earth or a new plant found in the wild is not patentable matter. Likewise, Einstein could not patent his celebrated law that E= mc²; nor could Newton have patented the law of gravity. Such discoveries are manifestations of nature, free to all men and reserved exclusively to none.”</a:t>
            </a:r>
            <a:endParaRPr lang="en-US" b="1" dirty="0"/>
          </a:p>
        </p:txBody>
      </p:sp>
    </p:spTree>
    <p:extLst>
      <p:ext uri="{BB962C8B-B14F-4D97-AF65-F5344CB8AC3E}">
        <p14:creationId xmlns:p14="http://schemas.microsoft.com/office/powerpoint/2010/main" val="1365777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lstStyle/>
          <a:p>
            <a:pPr algn="just"/>
            <a:r>
              <a:rPr lang="en-GB" b="1" dirty="0"/>
              <a:t>A patent is an exclusive right granted for the protection of an invention, which is a solution to a specific problem in the field of technology. </a:t>
            </a:r>
          </a:p>
          <a:p>
            <a:pPr algn="just"/>
            <a:endParaRPr lang="en-US" dirty="0"/>
          </a:p>
        </p:txBody>
      </p:sp>
    </p:spTree>
    <p:extLst>
      <p:ext uri="{BB962C8B-B14F-4D97-AF65-F5344CB8AC3E}">
        <p14:creationId xmlns:p14="http://schemas.microsoft.com/office/powerpoint/2010/main" val="19889060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Disclosure of inventions is at the </a:t>
            </a:r>
            <a:r>
              <a:rPr lang="en-US" b="1" dirty="0" err="1"/>
              <a:t>centre</a:t>
            </a:r>
            <a:r>
              <a:rPr lang="en-US" b="1" dirty="0"/>
              <a:t> of the patent system. </a:t>
            </a:r>
            <a:endParaRPr lang="en-US" b="1" dirty="0" smtClean="0"/>
          </a:p>
          <a:p>
            <a:pPr algn="just"/>
            <a:r>
              <a:rPr lang="en-US" dirty="0" smtClean="0"/>
              <a:t>The </a:t>
            </a:r>
            <a:r>
              <a:rPr lang="en-US" b="1" dirty="0" smtClean="0"/>
              <a:t>patent </a:t>
            </a:r>
            <a:r>
              <a:rPr lang="en-US" b="1" dirty="0"/>
              <a:t>right that is granted to an inventor is in return for the inventor to disclose the details of the invention so that it can be freely used by the public at the end of the term of the patent, and that researchers can use the invention in their research, and that the invention is available for educational purposes, even while the patent right is still in force.</a:t>
            </a:r>
          </a:p>
          <a:p>
            <a:pPr algn="just"/>
            <a:endParaRPr lang="en-US" dirty="0"/>
          </a:p>
        </p:txBody>
      </p:sp>
    </p:spTree>
    <p:extLst>
      <p:ext uri="{BB962C8B-B14F-4D97-AF65-F5344CB8AC3E}">
        <p14:creationId xmlns:p14="http://schemas.microsoft.com/office/powerpoint/2010/main" val="3514098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The details of the invention are called the ‘enabling disclosure’ and are included in the patent specification lodged with the patent office. </a:t>
            </a:r>
            <a:endParaRPr lang="en-US" b="1" dirty="0" smtClean="0"/>
          </a:p>
          <a:p>
            <a:pPr algn="just"/>
            <a:r>
              <a:rPr lang="en-US" dirty="0" smtClean="0"/>
              <a:t>The </a:t>
            </a:r>
            <a:r>
              <a:rPr lang="en-US" dirty="0"/>
              <a:t>requirement of </a:t>
            </a:r>
            <a:r>
              <a:rPr lang="en-US" b="1" dirty="0"/>
              <a:t>full description of an invention is a mandatory obligation under the Patents Act</a:t>
            </a:r>
            <a:r>
              <a:rPr lang="en-US" b="1" dirty="0" smtClean="0"/>
              <a:t>.</a:t>
            </a:r>
            <a:endParaRPr lang="en-US" b="1" dirty="0"/>
          </a:p>
          <a:p>
            <a:pPr algn="just"/>
            <a:r>
              <a:rPr lang="en-US" dirty="0"/>
              <a:t>The Patent Act provides that a provisional specification shall fairly describe the invention</a:t>
            </a:r>
            <a:r>
              <a:rPr lang="en-US" dirty="0" smtClean="0"/>
              <a:t>.</a:t>
            </a:r>
          </a:p>
          <a:p>
            <a:pPr algn="just"/>
            <a:r>
              <a:rPr lang="en-US" dirty="0" smtClean="0"/>
              <a:t> </a:t>
            </a:r>
            <a:r>
              <a:rPr lang="en-US" dirty="0"/>
              <a:t>As regards a complete specification, it shall:</a:t>
            </a:r>
          </a:p>
          <a:p>
            <a:pPr algn="just"/>
            <a:endParaRPr lang="en-US" dirty="0"/>
          </a:p>
        </p:txBody>
      </p:sp>
    </p:spTree>
    <p:extLst>
      <p:ext uri="{BB962C8B-B14F-4D97-AF65-F5344CB8AC3E}">
        <p14:creationId xmlns:p14="http://schemas.microsoft.com/office/powerpoint/2010/main" val="3462908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normAutofit lnSpcReduction="10000"/>
          </a:bodyPr>
          <a:lstStyle/>
          <a:p>
            <a:pPr lvl="0" algn="just"/>
            <a:r>
              <a:rPr lang="en-US" b="1" dirty="0" smtClean="0"/>
              <a:t>(a) fully </a:t>
            </a:r>
            <a:r>
              <a:rPr lang="en-US" b="1" dirty="0"/>
              <a:t>describe the invention and manner in which it is to be performed</a:t>
            </a:r>
            <a:r>
              <a:rPr lang="en-US" b="1" dirty="0" smtClean="0"/>
              <a:t>;</a:t>
            </a:r>
            <a:endParaRPr lang="en-US" b="1" dirty="0"/>
          </a:p>
          <a:p>
            <a:pPr lvl="0" algn="just"/>
            <a:r>
              <a:rPr lang="en-US" b="1" dirty="0" smtClean="0"/>
              <a:t>(b) disclose </a:t>
            </a:r>
            <a:r>
              <a:rPr lang="en-US" b="1" dirty="0"/>
              <a:t>the best method of performing the invention known to the applicant at the time when the specification is lodged with the Patent Office; </a:t>
            </a:r>
            <a:r>
              <a:rPr lang="en-US" b="1" dirty="0" smtClean="0"/>
              <a:t>and</a:t>
            </a:r>
            <a:endParaRPr lang="en-US" b="1" dirty="0"/>
          </a:p>
          <a:p>
            <a:pPr algn="just"/>
            <a:r>
              <a:rPr lang="en-US" b="1" dirty="0" smtClean="0"/>
              <a:t>(c) end </a:t>
            </a:r>
            <a:r>
              <a:rPr lang="en-US" b="1" dirty="0"/>
              <a:t>with a claim or claims defining the subject matter for which the protection is </a:t>
            </a:r>
            <a:r>
              <a:rPr lang="en-US" b="1" dirty="0" smtClean="0"/>
              <a:t>claimed.</a:t>
            </a:r>
            <a:endParaRPr lang="en-US" b="1" dirty="0"/>
          </a:p>
        </p:txBody>
      </p:sp>
    </p:spTree>
    <p:extLst>
      <p:ext uri="{BB962C8B-B14F-4D97-AF65-F5344CB8AC3E}">
        <p14:creationId xmlns:p14="http://schemas.microsoft.com/office/powerpoint/2010/main" val="38640406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lstStyle/>
          <a:p>
            <a:pPr algn="just"/>
            <a:r>
              <a:rPr lang="en-US" dirty="0"/>
              <a:t>The need for disclosure of the invention was considered by the House of Lords in the case of </a:t>
            </a:r>
            <a:r>
              <a:rPr lang="en-US" i="1" dirty="0" err="1"/>
              <a:t>Biogen</a:t>
            </a:r>
            <a:r>
              <a:rPr lang="en-US" i="1" dirty="0"/>
              <a:t> Incorporation v </a:t>
            </a:r>
            <a:r>
              <a:rPr lang="en-US" i="1" dirty="0" err="1"/>
              <a:t>Medeva</a:t>
            </a:r>
            <a:r>
              <a:rPr lang="en-US" i="1" dirty="0"/>
              <a:t> </a:t>
            </a:r>
            <a:r>
              <a:rPr lang="en-US" i="1" dirty="0" smtClean="0"/>
              <a:t>PLC.</a:t>
            </a:r>
            <a:endParaRPr lang="en-US" dirty="0"/>
          </a:p>
        </p:txBody>
      </p:sp>
    </p:spTree>
    <p:extLst>
      <p:ext uri="{BB962C8B-B14F-4D97-AF65-F5344CB8AC3E}">
        <p14:creationId xmlns:p14="http://schemas.microsoft.com/office/powerpoint/2010/main" val="37628693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normAutofit lnSpcReduction="10000"/>
          </a:bodyPr>
          <a:lstStyle/>
          <a:p>
            <a:pPr algn="just"/>
            <a:r>
              <a:rPr lang="en-US" dirty="0"/>
              <a:t>The House of Lords, while suggesting it considered Murray’s process to involve a sufficient inventive step, decided the case on other grounds. </a:t>
            </a:r>
            <a:endParaRPr lang="en-US" dirty="0" smtClean="0"/>
          </a:p>
          <a:p>
            <a:pPr algn="just"/>
            <a:r>
              <a:rPr lang="en-US" b="1" dirty="0" smtClean="0"/>
              <a:t>The </a:t>
            </a:r>
            <a:r>
              <a:rPr lang="en-US" b="1" dirty="0"/>
              <a:t>House of Lords invoked the concept of the enabling disclosure, and held that </a:t>
            </a:r>
            <a:r>
              <a:rPr lang="en-US" b="1" dirty="0" err="1"/>
              <a:t>Biogen</a:t>
            </a:r>
            <a:r>
              <a:rPr lang="en-US" b="1" dirty="0"/>
              <a:t> did not, in its patent application in fact disclose the more efficient sequencing method of producing the antigen. </a:t>
            </a:r>
            <a:endParaRPr lang="en-US" b="1" dirty="0" smtClean="0"/>
          </a:p>
          <a:p>
            <a:pPr algn="just"/>
            <a:endParaRPr lang="en-US" dirty="0"/>
          </a:p>
        </p:txBody>
      </p:sp>
    </p:spTree>
    <p:extLst>
      <p:ext uri="{BB962C8B-B14F-4D97-AF65-F5344CB8AC3E}">
        <p14:creationId xmlns:p14="http://schemas.microsoft.com/office/powerpoint/2010/main" val="1353718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Disclosure of Invention</a:t>
            </a:r>
            <a:endParaRPr lang="en-US" dirty="0"/>
          </a:p>
        </p:txBody>
      </p:sp>
      <p:sp>
        <p:nvSpPr>
          <p:cNvPr id="3" name="Content Placeholder 2"/>
          <p:cNvSpPr>
            <a:spLocks noGrp="1"/>
          </p:cNvSpPr>
          <p:nvPr>
            <p:ph idx="1"/>
          </p:nvPr>
        </p:nvSpPr>
        <p:spPr/>
        <p:txBody>
          <a:bodyPr/>
          <a:lstStyle/>
          <a:p>
            <a:pPr algn="just"/>
            <a:r>
              <a:rPr lang="en-US" dirty="0"/>
              <a:t>Thus, </a:t>
            </a:r>
            <a:r>
              <a:rPr lang="en-US" dirty="0" err="1"/>
              <a:t>Biogen’s</a:t>
            </a:r>
            <a:r>
              <a:rPr lang="en-US" dirty="0"/>
              <a:t> claims for all recombinant methods of producing the antigen are overboard. </a:t>
            </a:r>
            <a:endParaRPr lang="en-US" dirty="0" smtClean="0"/>
          </a:p>
          <a:p>
            <a:pPr algn="just"/>
            <a:r>
              <a:rPr lang="en-US" b="1" dirty="0" smtClean="0"/>
              <a:t>Allowing </a:t>
            </a:r>
            <a:r>
              <a:rPr lang="en-US" b="1" dirty="0"/>
              <a:t>claims of this scope, without requiring sufficient enabling disclosure would be an impediment to scientific development.</a:t>
            </a:r>
          </a:p>
          <a:p>
            <a:pPr algn="just"/>
            <a:endParaRPr lang="en-US" dirty="0"/>
          </a:p>
        </p:txBody>
      </p:sp>
    </p:spTree>
    <p:extLst>
      <p:ext uri="{BB962C8B-B14F-4D97-AF65-F5344CB8AC3E}">
        <p14:creationId xmlns:p14="http://schemas.microsoft.com/office/powerpoint/2010/main" val="35665449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smtClean="0"/>
              <a:t>  THANK YOU</a:t>
            </a:r>
            <a:endParaRPr lang="en-US"/>
          </a:p>
        </p:txBody>
      </p:sp>
    </p:spTree>
    <p:extLst>
      <p:ext uri="{BB962C8B-B14F-4D97-AF65-F5344CB8AC3E}">
        <p14:creationId xmlns:p14="http://schemas.microsoft.com/office/powerpoint/2010/main" val="8186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An invention, which is a solution to a technical problem, may relate to either a product or a process. </a:t>
            </a:r>
            <a:endParaRPr lang="en-US" b="1" dirty="0" smtClean="0"/>
          </a:p>
          <a:p>
            <a:pPr algn="just"/>
            <a:r>
              <a:rPr lang="en-US" dirty="0" smtClean="0"/>
              <a:t>Section </a:t>
            </a:r>
            <a:r>
              <a:rPr lang="en-US" dirty="0"/>
              <a:t>2 of Patent Act defines </a:t>
            </a:r>
            <a:r>
              <a:rPr lang="en-US" b="1" dirty="0"/>
              <a:t>invention as any new and useful art (whether producing a physical effect or not), process, machine, manufacture or composition of matter which is not obvious, or any new and useful improvement which is not obvious, capable of being used or applied in trade or industry.</a:t>
            </a:r>
          </a:p>
          <a:p>
            <a:pPr algn="just"/>
            <a:endParaRPr lang="en-US" dirty="0"/>
          </a:p>
        </p:txBody>
      </p:sp>
    </p:spTree>
    <p:extLst>
      <p:ext uri="{BB962C8B-B14F-4D97-AF65-F5344CB8AC3E}">
        <p14:creationId xmlns:p14="http://schemas.microsoft.com/office/powerpoint/2010/main" val="18469626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For </a:t>
            </a:r>
            <a:r>
              <a:rPr lang="en-US" dirty="0"/>
              <a:t>an invention to be eligible for patent protection, it must satisfy the following conditions</a:t>
            </a:r>
            <a:r>
              <a:rPr lang="en-US" dirty="0" smtClean="0"/>
              <a:t>:</a:t>
            </a:r>
            <a:endParaRPr lang="en-US" dirty="0"/>
          </a:p>
          <a:p>
            <a:pPr lvl="0" algn="just">
              <a:buFont typeface="Wingdings" pitchFamily="2" charset="2"/>
              <a:buChar char="Ø"/>
            </a:pPr>
            <a:r>
              <a:rPr lang="en-US" b="1" dirty="0"/>
              <a:t>It must be novel (new</a:t>
            </a:r>
            <a:r>
              <a:rPr lang="en-US" b="1" dirty="0" smtClean="0"/>
              <a:t>);</a:t>
            </a:r>
            <a:endParaRPr lang="en-US" b="1" dirty="0"/>
          </a:p>
          <a:p>
            <a:pPr lvl="0" algn="just">
              <a:buFont typeface="Wingdings" pitchFamily="2" charset="2"/>
              <a:buChar char="Ø"/>
            </a:pPr>
            <a:r>
              <a:rPr lang="en-US" b="1" dirty="0"/>
              <a:t>It must involve an inventive step (be non-obvious</a:t>
            </a:r>
            <a:r>
              <a:rPr lang="en-US" b="1" dirty="0" smtClean="0"/>
              <a:t>);</a:t>
            </a:r>
            <a:endParaRPr lang="en-US" b="1" dirty="0"/>
          </a:p>
          <a:p>
            <a:pPr lvl="0" algn="just">
              <a:buFont typeface="Wingdings" pitchFamily="2" charset="2"/>
              <a:buChar char="Ø"/>
            </a:pPr>
            <a:r>
              <a:rPr lang="en-US" b="1" dirty="0"/>
              <a:t>It must be capable of industrial application; </a:t>
            </a:r>
            <a:r>
              <a:rPr lang="en-US" b="1" dirty="0" smtClean="0"/>
              <a:t>and</a:t>
            </a:r>
            <a:endParaRPr lang="en-US" b="1" dirty="0"/>
          </a:p>
          <a:p>
            <a:pPr algn="just">
              <a:buFont typeface="Wingdings" pitchFamily="2" charset="2"/>
              <a:buChar char="Ø"/>
            </a:pPr>
            <a:r>
              <a:rPr lang="en-US" b="1" dirty="0"/>
              <a:t>It must fall within patentable subject matter.</a:t>
            </a:r>
          </a:p>
        </p:txBody>
      </p:sp>
    </p:spTree>
    <p:extLst>
      <p:ext uri="{BB962C8B-B14F-4D97-AF65-F5344CB8AC3E}">
        <p14:creationId xmlns:p14="http://schemas.microsoft.com/office/powerpoint/2010/main" val="2482656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An invention is new or ‘novelty exists’ if there is a difference between the invention and the current knowledge or the ‘prior art’. </a:t>
            </a:r>
            <a:endParaRPr lang="en-US" b="1" dirty="0" smtClean="0"/>
          </a:p>
          <a:p>
            <a:pPr algn="just"/>
            <a:r>
              <a:rPr lang="en-US" dirty="0" smtClean="0"/>
              <a:t>The </a:t>
            </a:r>
            <a:r>
              <a:rPr lang="en-US" dirty="0"/>
              <a:t>claimed invention must be </a:t>
            </a:r>
            <a:r>
              <a:rPr lang="en-US" b="1" dirty="0" smtClean="0"/>
              <a:t>not be anticipated </a:t>
            </a:r>
            <a:r>
              <a:rPr lang="en-US" b="1" dirty="0"/>
              <a:t>by the prior art at the effective date of the patent application to prevent novelty from being destroyed. </a:t>
            </a:r>
            <a:endParaRPr lang="en-US" b="1" dirty="0" smtClean="0"/>
          </a:p>
          <a:p>
            <a:pPr algn="just"/>
            <a:r>
              <a:rPr lang="en-US" b="1" dirty="0" smtClean="0"/>
              <a:t>‘</a:t>
            </a:r>
            <a:r>
              <a:rPr lang="en-US" b="1" dirty="0"/>
              <a:t>Prior art’ is all the knowledge that existed before the relevant filing or effective date of a patent application, whether it existed by way of written or oral disclosure.</a:t>
            </a:r>
          </a:p>
          <a:p>
            <a:endParaRPr lang="en-US" dirty="0"/>
          </a:p>
        </p:txBody>
      </p:sp>
    </p:spTree>
    <p:extLst>
      <p:ext uri="{BB962C8B-B14F-4D97-AF65-F5344CB8AC3E}">
        <p14:creationId xmlns:p14="http://schemas.microsoft.com/office/powerpoint/2010/main" val="2450231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Section 2 of the Patents Act defines the </a:t>
            </a:r>
            <a:r>
              <a:rPr lang="en-US" b="1" dirty="0"/>
              <a:t>‘invention’ to be new if on or before the effective date of patent application</a:t>
            </a:r>
            <a:r>
              <a:rPr lang="en-US" dirty="0"/>
              <a:t> the invention was not</a:t>
            </a:r>
            <a:r>
              <a:rPr lang="en-US" dirty="0" smtClean="0"/>
              <a:t>:</a:t>
            </a:r>
            <a:endParaRPr lang="en-US" dirty="0"/>
          </a:p>
          <a:p>
            <a:pPr lvl="0" algn="just"/>
            <a:r>
              <a:rPr lang="en-US" b="1" dirty="0" smtClean="0"/>
              <a:t>(a) known </a:t>
            </a:r>
            <a:r>
              <a:rPr lang="en-US" b="1" dirty="0"/>
              <a:t>or used anywhere…; </a:t>
            </a:r>
          </a:p>
          <a:p>
            <a:pPr lvl="0" algn="just"/>
            <a:r>
              <a:rPr lang="en-US" b="1" dirty="0" smtClean="0"/>
              <a:t>(b) worked </a:t>
            </a:r>
            <a:r>
              <a:rPr lang="en-US" b="1" dirty="0"/>
              <a:t>anywhere other than by way of reasonable technical trial or experiment by the applicant or any person or persons from or through whom such applicant has derived his right or title;</a:t>
            </a:r>
          </a:p>
          <a:p>
            <a:pPr algn="just"/>
            <a:endParaRPr lang="en-US" dirty="0"/>
          </a:p>
        </p:txBody>
      </p:sp>
    </p:spTree>
    <p:extLst>
      <p:ext uri="{BB962C8B-B14F-4D97-AF65-F5344CB8AC3E}">
        <p14:creationId xmlns:p14="http://schemas.microsoft.com/office/powerpoint/2010/main" val="3188980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lvl="0" algn="just"/>
            <a:r>
              <a:rPr lang="en-US" b="1" dirty="0" smtClean="0"/>
              <a:t>(c) described </a:t>
            </a:r>
            <a:r>
              <a:rPr lang="en-US" b="1" dirty="0"/>
              <a:t>in a patent for public inspection… and bearing a date of less than fifty years prior to such effective date;  </a:t>
            </a:r>
          </a:p>
          <a:p>
            <a:pPr algn="just"/>
            <a:r>
              <a:rPr lang="en-US" b="1" dirty="0" smtClean="0"/>
              <a:t>(d) described </a:t>
            </a:r>
            <a:r>
              <a:rPr lang="en-US" b="1" dirty="0"/>
              <a:t>in writing in any publication of which there was a copy anywhere… at the effective date of the application, or in a publication printed and published… less than fifty years prior to such date</a:t>
            </a:r>
            <a:r>
              <a:rPr lang="en-US" b="1" dirty="0"/>
              <a:t> </a:t>
            </a:r>
            <a:r>
              <a:rPr lang="en-US" b="1" dirty="0"/>
              <a:t>Section 2 Patents </a:t>
            </a:r>
            <a:r>
              <a:rPr lang="en-US" b="1" dirty="0" smtClean="0"/>
              <a:t>Act</a:t>
            </a:r>
            <a:endParaRPr lang="en-US" dirty="0"/>
          </a:p>
          <a:p>
            <a:r>
              <a:rPr lang="en-US" b="1" dirty="0" smtClean="0"/>
              <a:t>(e) claimed </a:t>
            </a:r>
            <a:r>
              <a:rPr lang="en-US" b="1" dirty="0"/>
              <a:t>in any complete specification for a patent lodged though not available to public inspection at the effective date of the application…</a:t>
            </a:r>
          </a:p>
          <a:p>
            <a:pPr algn="just"/>
            <a:endParaRPr lang="en-US" dirty="0"/>
          </a:p>
        </p:txBody>
      </p:sp>
    </p:spTree>
    <p:extLst>
      <p:ext uri="{BB962C8B-B14F-4D97-AF65-F5344CB8AC3E}">
        <p14:creationId xmlns:p14="http://schemas.microsoft.com/office/powerpoint/2010/main" val="1175347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Novelty</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Availability to the Public</a:t>
            </a:r>
          </a:p>
          <a:p>
            <a:pPr algn="just"/>
            <a:r>
              <a:rPr lang="en-US" b="1" dirty="0" smtClean="0"/>
              <a:t>An </a:t>
            </a:r>
            <a:r>
              <a:rPr lang="en-US" b="1" dirty="0"/>
              <a:t>invention will not qualify for a patent if it relates to an invention that is anticipated, that is, already published or made available to the public. </a:t>
            </a:r>
            <a:endParaRPr lang="en-US" b="1" dirty="0" smtClean="0"/>
          </a:p>
          <a:p>
            <a:pPr algn="just"/>
            <a:r>
              <a:rPr lang="en-US" dirty="0" smtClean="0"/>
              <a:t>Thus </a:t>
            </a:r>
            <a:r>
              <a:rPr lang="en-US" dirty="0"/>
              <a:t>novelty of the invention will be </a:t>
            </a:r>
            <a:r>
              <a:rPr lang="en-US" b="1" dirty="0"/>
              <a:t>destroyed if the information about the invention or the invention has been published, performed or exhibited in public, before the effective or priority date. </a:t>
            </a:r>
          </a:p>
          <a:p>
            <a:pPr algn="just"/>
            <a:endParaRPr lang="en-US" dirty="0"/>
          </a:p>
        </p:txBody>
      </p:sp>
    </p:spTree>
    <p:extLst>
      <p:ext uri="{BB962C8B-B14F-4D97-AF65-F5344CB8AC3E}">
        <p14:creationId xmlns:p14="http://schemas.microsoft.com/office/powerpoint/2010/main" val="19934982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2294</Words>
  <Application>Microsoft Office PowerPoint</Application>
  <PresentationFormat>On-screen Show (4:3)</PresentationFormat>
  <Paragraphs>124</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UNIVERSITY OF LUSAKA SCHOOL OF LAW </vt:lpstr>
      <vt:lpstr>Structure of Presentation</vt:lpstr>
      <vt:lpstr>Introduction  </vt:lpstr>
      <vt:lpstr>Introduction  </vt:lpstr>
      <vt:lpstr>Introduction  </vt:lpstr>
      <vt:lpstr>Novelty </vt:lpstr>
      <vt:lpstr>Novelty </vt:lpstr>
      <vt:lpstr>Novelty </vt:lpstr>
      <vt:lpstr>Novelty </vt:lpstr>
      <vt:lpstr>Novelty </vt:lpstr>
      <vt:lpstr>Novelty </vt:lpstr>
      <vt:lpstr>Novelty </vt:lpstr>
      <vt:lpstr>Novelty </vt:lpstr>
      <vt:lpstr>Novelty </vt:lpstr>
      <vt:lpstr>Novelty </vt:lpstr>
      <vt:lpstr>Novelty </vt:lpstr>
      <vt:lpstr>Inventive Step </vt:lpstr>
      <vt:lpstr>Inventive Step </vt:lpstr>
      <vt:lpstr>Industrial Application </vt:lpstr>
      <vt:lpstr>Industrial Application </vt:lpstr>
      <vt:lpstr>Patentable Subject Matter </vt:lpstr>
      <vt:lpstr>Patentable Subject Matter </vt:lpstr>
      <vt:lpstr>Patentable Subject Matter </vt:lpstr>
      <vt:lpstr>Patentable Subject Matter </vt:lpstr>
      <vt:lpstr>Patentable Subject Matter </vt:lpstr>
      <vt:lpstr>Patentable Subject Matter </vt:lpstr>
      <vt:lpstr>Patentable Subject Matter </vt:lpstr>
      <vt:lpstr>Patentable Subject Matter </vt:lpstr>
      <vt:lpstr>Patentable Subject Matter </vt:lpstr>
      <vt:lpstr>Disclosure of Invention</vt:lpstr>
      <vt:lpstr>Disclosure of Invention</vt:lpstr>
      <vt:lpstr>Disclosure of Invention</vt:lpstr>
      <vt:lpstr>Disclosure of Invention</vt:lpstr>
      <vt:lpstr>Disclosure of Invention</vt:lpstr>
      <vt:lpstr>Disclosure of Invention</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 </dc:title>
  <dc:creator>h</dc:creator>
  <cp:lastModifiedBy>h</cp:lastModifiedBy>
  <cp:revision>12</cp:revision>
  <dcterms:created xsi:type="dcterms:W3CDTF">2014-04-13T18:51:34Z</dcterms:created>
  <dcterms:modified xsi:type="dcterms:W3CDTF">2014-04-14T19:12:19Z</dcterms:modified>
</cp:coreProperties>
</file>